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4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260" r:id="rId4"/>
    <p:sldId id="290" r:id="rId5"/>
    <p:sldId id="291" r:id="rId6"/>
    <p:sldId id="264" r:id="rId7"/>
    <p:sldId id="265" r:id="rId8"/>
    <p:sldId id="279" r:id="rId9"/>
    <p:sldId id="266" r:id="rId10"/>
    <p:sldId id="268" r:id="rId11"/>
    <p:sldId id="269" r:id="rId12"/>
    <p:sldId id="270" r:id="rId13"/>
    <p:sldId id="271" r:id="rId14"/>
    <p:sldId id="287" r:id="rId15"/>
    <p:sldId id="281" r:id="rId16"/>
    <p:sldId id="280" r:id="rId17"/>
    <p:sldId id="274" r:id="rId18"/>
    <p:sldId id="282" r:id="rId19"/>
    <p:sldId id="275" r:id="rId20"/>
    <p:sldId id="283" r:id="rId21"/>
    <p:sldId id="284" r:id="rId22"/>
    <p:sldId id="288" r:id="rId23"/>
    <p:sldId id="285" r:id="rId24"/>
    <p:sldId id="289" r:id="rId25"/>
    <p:sldId id="276" r:id="rId26"/>
    <p:sldId id="277" r:id="rId27"/>
    <p:sldId id="278" r:id="rId28"/>
    <p:sldId id="286" r:id="rId29"/>
    <p:sldId id="292" r:id="rId30"/>
    <p:sldId id="293" r:id="rId31"/>
    <p:sldId id="295" r:id="rId32"/>
    <p:sldId id="294" r:id="rId33"/>
    <p:sldId id="29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09C0"/>
    <a:srgbClr val="F600F0"/>
    <a:srgbClr val="043DC2"/>
    <a:srgbClr val="FF4FFB"/>
    <a:srgbClr val="FFB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23" autoAdjust="0"/>
    <p:restoredTop sz="94660" autoAdjust="0"/>
  </p:normalViewPr>
  <p:slideViewPr>
    <p:cSldViewPr snapToGrid="0">
      <p:cViewPr>
        <p:scale>
          <a:sx n="87" d="100"/>
          <a:sy n="87" d="100"/>
        </p:scale>
        <p:origin x="63" y="6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559" y="6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2-10T16:43:51.0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ignorePressure" value="1"/>
    </inkml:brush>
  </inkml:definitions>
  <inkml:trace contextRef="#ctx0" brushRef="#br0">7639 22989,'0'-7,"0"-2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2-10T02:06:25.1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10662CA6-B30A-4CE0-9316-069B384A47E1}" emma:medium="tactile" emma:mode="ink">
          <msink:context xmlns:msink="http://schemas.microsoft.com/ink/2010/main" type="inkDrawing" rotatedBoundingBox="8682,12246 33076,12723 33013,15949 8619,15472" hotPoints="29951,11793 30170,14554 10265,16133 10046,13373" semanticType="enclosure" shapeName="Rectangle"/>
        </emma:interpretation>
      </emma:emma>
    </inkml:annotationXML>
    <inkml:trace contextRef="#ctx0" brushRef="#br0">12701 19376,'0'0,"0"0,0 0,-13 25,-7 12,-2 2,-1-2,0-7,1-8,2-8,0-12,-2-14,-3-8,-3-7,-3-4,-5 3,-6 4,-4 4,-4 4,-4 4,-2 4,2 4,-2 2,-2 2,-4 0,-1 2,-5 3,-6 2,-5 1,-3 1,-1 0,3-4,7-8,7-5,6-8,2-4,4-2,2 2,-2 4,-5 4,-7 6,-5 3,-3 0,2 1,3 1,5 3,3 4,2 3,0 5,-1 0,-6 4,-6 3,-6 2,0-1,2 0,8 2,8 0,10 0,8 1,6-2,9 1,4-4,1-1,-2-2,-6 0,-4 0,-2 0,-2 1,2 1,1 0,0 2,2 3,4 2,1 4,4 2,1 1,0 0,2 1,4 0,3-2,5 0,4 2,1 4,2 0,2 0,2-2,-2 0,4-4,0 0,2 0,3-1,1 0,1-1,0 0,-2 0,0 2,-2 4,-3 2,0 0,-2 2,0 3,0 2,-1 1,0 3,-1 0,2 0,4-2,0-3,2 0,0-4,0-2,-2-3,1-4,-2-5,2-6,0-3,0-2,0-1,-1 1,3 0,0 0,1 0,0 1,3-2,2 0,-1-1,0 0,1 1,2 0,5 3,4 6,6 2,2 2,-2-1,2 2,0 2,0 1,1 0,-2 1,-1 0,2-4,3 0,4 0,3 0,2-2,2-3,1-2,4-1,5-1,0-2,3-3,0 0,-4 0,-2 2,-1-2,-2 0,2 0,2 0,2-1,4 0,4-2,6 0,0-1,3 0,-1-4,1 0,2-1,1-1,2-1,2-3,3 0,5 0,6-1,0-2,-6-4,-6 0,-7 4,-1 2,0 0,1 2,1 1,0 2,-2 0,2 0,-1-3,0-2,-2 3,-1-2,-1 2,5-4,6-4,7-6,6-2,1-4,-5-4,-1 0,-1 1,-1 2,0 5,2 3,2 2,1 1,0 2,-3-2,-6 2,-3 1,1 0,7 0,9 1,4 1,1 3,-4-2,-8 2,-2 3,3 4,2 1,2 2,2 0,-1 0,0 0,-3-2,-4-2,1 1,0 0,1-1,6 0,5-1,0-2,-4-1,-4-2,-5 0,-1-2,2 0,1-2,4 0,-2 2,-4-2,-2 1,-4 2,0-1,2 0,0 2,4 0,5 0,3-2,-1 0,-4-4,-1 2,3-2,7 3,-12 1,12 0,10-1,3 0,0-2,5 1,6 2,6 0,5 3,-4-2,-1 3,-2 0,8 2,5-2,2 2,-5-3,-2 1,2-1,10 1,5 0,3-5,1 0,0-1,3 0,1-3,1-3,2-1,2-2,1 2,-2 0,1 2,5-1,5 2,-1 2,-7 2,-6 0,2 1,6 2,1 4,-4 0,-2-2,2 0,5-1,6 0,2-1,0-1,4 1,-3 3,-4 0,3 0,3 0,-2 0,-8 0,-10-4,1-2,2-2,2 2,-5-2,-8-1,-5-4,2-1,4-1,-3 0,-7-1,-7 2,-3 2,1 4,-4 1,-7 2,-10-3,-6-2,-4 0,3-2,6 0,1-1,-3-2,-6-5,-7-2,-3-2,-1 0,1 1,3 3,-2 1,-4 3,-6 0,-2-2,-5 0,-4 0,-3 2,-3 2,-2 1,1 0,-4 0,-2 1,-4 2,-5 1,-2 3,1 1,0 2,0-1,-2-2,-1 0,0-4,3-2,2-3,2-2,0-5,-5-2,-4 0,-4-4,-3 0,-2 0,0-2,-1 0,2 4,-2 4,-1 2,-2 2,-6-2,-4 0,-6-6,-6-6,-6-8,-4-6,-4 0,-4-1,-3 2,0 1,-2 4,-2 0,-3 2,-6 4,-4 4,-6 2,-4 2,-6 2,-6-2,-5 0,-6-1,-5-5,-4-4,2-5,-1-5,-2-4,-3-3,-6-2,-2 1,-4-2,-2 2,-2 0,0 0,0 1,-2 2,-2 5,-6 4,-10 4,-18 4,-10 0,-6 0,-4-2,-2 2,-2 4,-6 1,-5 4,-4 0,-3 4,-4 4,-4 4,-8 3,-14 4,-10 2,-2 2,2 2,4-1,0 0,0-3,4 0,7-3,2 0,1 0,0-1,-4 1,-4 3,-4 0,2 1,2-1,-4 1,-4 3,0 2,6 2,6 0,4 2,1-2,0-4,2-4,1-4,2-2,3-2,1-2,-4 1,-6 0,2 3,4 2,6 0,-1 2,-1 2,1-2,5-1,4 0,-2-1,-5 2,-5-2,-3 2,0-2,0 2,3 0,4 1,2 0,0 1,2 1,2 0,3 1,-4 0,-11 3,-6 0,0 1,3-2,0-2,-3 0,-2 0,2 0,0-2,1 0,2 1,1 0,0 3,-3 2,0 1,5-2,1-1,-3 0,-5 0,-4 0,6 0,7-2,4 4,0 2,0 1,4 1,4-1,4-1,0 0,3 0,2 0,5 0,5 0,6-1,7-4,4-2,5-2,5-3,3-2,3-1,-2 0,-2 0,-2 0,0 1,7 2,3 3,2 3,-1 0,-1 0,-4 0,5 1,5 1,7-2,0 0,-3-2,-5 1,-2 0,2 2,3 1,4 1,6 1,4-2,6-1,3-2,3 1,-2 0,-1 2,-3 3,2 2,5 0,5-1,1-3,3-2,2 0,0-1,4 2,1 0,0 3,1 2,0 1,4 2,2 2,5 4,4 0,3 3,2 2,2 3,2 0,0 2,0 0,-4 3,-2-1,-1 0,0-1,1-4,1 1,2 0,3 1,4 1,4 4,7-2,6 2,6 3,5 2,3 1,1 0,0 2,0 1,-2 1,0 1,0-2,-1-2,2 1,1 0,3 3,1 2,0-4,-3-2,-2-3,-2-2,0 2,-2 4,-3 1,-2 6,-1 5,0 6,1 8,4 6,3 5,7-4,9-5,17-8,3-12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2-10T02:06:47.5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9EC4BE43-78C4-4A4F-B34D-E702C950CF99}" emma:medium="tactile" emma:mode="ink">
          <msink:context xmlns:msink="http://schemas.microsoft.com/ink/2010/main" type="writingRegion" rotatedBoundingBox="480,13908 6975,10080 9836,14935 3341,18763"/>
        </emma:interpretation>
      </emma:emma>
    </inkml:annotationXML>
    <inkml:traceGroup>
      <inkml:annotationXML>
        <emma:emma xmlns:emma="http://www.w3.org/2003/04/emma" version="1.0">
          <emma:interpretation id="{5A13C9AE-0C68-4BEA-8704-EEAB11792301}" emma:medium="tactile" emma:mode="ink">
            <msink:context xmlns:msink="http://schemas.microsoft.com/ink/2010/main" type="paragraph" rotatedBoundingBox="480,13908 6975,10080 8329,12378 1835,162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9D6FD6-EA46-41FB-A33F-29C7BEAE291C}" emma:medium="tactile" emma:mode="ink">
              <msink:context xmlns:msink="http://schemas.microsoft.com/ink/2010/main" type="line" rotatedBoundingBox="480,13908 6975,10080 8329,12378 1835,16206"/>
            </emma:interpretation>
          </emma:emma>
        </inkml:annotationXML>
        <inkml:traceGroup>
          <inkml:annotationXML>
            <emma:emma xmlns:emma="http://www.w3.org/2003/04/emma" version="1.0">
              <emma:interpretation id="{F389A285-9A49-4B17-8F5E-06E69CE8E8DF}" emma:medium="tactile" emma:mode="ink">
                <msink:context xmlns:msink="http://schemas.microsoft.com/ink/2010/main" type="inkWord" rotatedBoundingBox="480,13908 6975,10080 8329,12378 1835,16206"/>
              </emma:interpretation>
              <emma:one-of disjunction-type="recognition" id="oneOf0">
                <emma:interpretation id="interp0" emma:lang="en-US" emma:confidence="0">
                  <emma:literal>seems</emma:literal>
                </emma:interpretation>
                <emma:interpretation id="interp1" emma:lang="en-US" emma:confidence="0">
                  <emma:literal>Seems</emma:literal>
                </emma:interpretation>
                <emma:interpretation id="interp2" emma:lang="en-US" emma:confidence="0">
                  <emma:literal>Seem</emma:literal>
                </emma:interpretation>
                <emma:interpretation id="interp3" emma:lang="en-US" emma:confidence="0">
                  <emma:literal>seem</emma:literal>
                </emma:interpretation>
                <emma:interpretation id="interp4" emma:lang="en-US" emma:confidence="0">
                  <emma:literal>seem,</emma:literal>
                </emma:interpretation>
              </emma:one-of>
            </emma:emma>
          </inkml:annotationXML>
          <inkml:trace contextRef="#ctx0" brushRef="#br0">2384 19792,'-8'22,"-1"8,0-2,-9 28,-3 26,-6 18,-6 14,-4 2,-5-4,-5-9,-4-8,-2-11,3-12,8-12,11-14,11-14,9-12,24-12,22-9,20-8,17-5,14-1,11 0,7-1,5 4,2 6,-4 7,-6 14,-9 19,-11 21,-12 20,-15 17,-13 12,-15 18,-14 20,-12 16,-16 10,-14-2,-16-14,-10-12,-13-18,-6-14,-5-18,4-21,6-18,8-16,5-14,7-12,7-10,9-5,4-2,2 2,4 7,0 6,-5 9,2 1,7-2,6-3,4-4</inkml:trace>
          <inkml:trace contextRef="#ctx0" brushRef="#br0" timeOffset="7591">3284 21226,'2'1,"0"2,2-1,-2-1,-1 1,0-2,19 12,11 4,4-2,0-6,0-8,-1-4,2-5,6-6,6-10,6-11,12-13,4-16,4-12,-2-10,-6-1,-10 2,-11 6,-10 5,-9 6,-6 7,-8 9,-6 8,-10 10,-8 4,-6 5,0 7,-10-1,-10 0,-6 4,-4 5,-3 3,-4 5,-1 6,-2 6,2 4,6 3,1 4,6 2,3 5,6 6,6 5,4 6,4 1,8 2,6-2,6-2,3-4,4 0,-1 0,0 5,-2 8,0 8,0 5,1-1,4 0,5-2,8-2,8 1,9-2,10 0,7-4,8 0,2-2,0-4,-4-7,-6-11,-11-12,-6-10,-5-8,0-10,0-4,3-3,5-1,8-1,9-2,5-2,4-5,1-3,-2-3,-4-5,-6 1,-9 1,-11 4,-10 6,-7 7,-8 3,-3 5,-4 5,-3 2,-2 3</inkml:trace>
          <inkml:trace contextRef="#ctx0" brushRef="#br0" timeOffset="8671">4776 20267,'0'0,"0"0,0 0,0 0,0 0,0 0,0 0,0 0,0 0,20-18,11-16,8-16,5-13,1-9,-2-6,-2 2,-2 2,-2 4,-3 6,-5 8,-5 4,-9 5,-10 8,-9 6,-10 4,-9 5,-7 7,-5 9,-5 10,-6 12,-4 12,-5 11,0 5,1 3,4 1,3-1,4-4,6-6,6 0,7 1,8 5,5 8,6 14,3 11,4 11,8 2,6-3,8-7,8-9,6-11,4-11,6-8,4-4,9-7,8-5,7-8,4-8,6-6,0-7,3-8,-2-7,-7-5,-10-5,-12-2,-12 1,-6 4,-6 4,-1 5,-2 5,0 3,0 4,-1 1,-2 2,2-3,-1-1,-6 2</inkml:trace>
          <inkml:trace contextRef="#ctx0" brushRef="#br0" timeOffset="10263">5847 18967,'0'0,"0"0,0 0,-20 29,-8 25,0 16,7 6,10 2,10-4,12-6,14-4,13-2,11-3,10-3,6-3,6-3,4-2,0-2,-2-4,-6-2,-6-4,-7-4,-6 2,-7-2,-5-2,-8-6,-7-6,-8-6,-6-6,-16-14,-17-13,-11-10,-9-11,-6-6,-9-3,-12-4,-12-1,-6-2,-3 0,1-1,6-4,9-5,12-10,14-2,13-2,13 0,13 5,11 6,8 12,9 14,7 15,8 16,12 12,9 13,9 9,3 5,3 5,3 4,6 4,4 8,2 4,-2 4,-5 2,-6 2,-4-2,-3-3,-3-6,-6-11,-9-11,-8-11,-9-13,-8-7,-14-10,-12-9,-10-7,-10-8,-9-8,-8-7,-6-3,-4-5,1-1,1-1,5-1,3 3,3 4,4 7,5 8,6 6,7 4,8 6,11 3,11 6,9 3,9 2,8 8,9 8,6 10,6 10,5 9,7 9,7 9,9 5,5 0,0-3,-3-6,-5-7,-8-4,-8-6,-8-6,-9-5,-7-4,-6-2,-2 0,-4-1,0 0,-1 2,-3 2,-2 2,-1 6,-4 1,-2 0,-5-3,-2-2,-3-6,-7-26,-6-10</inkml:trace>
          <inkml:trace contextRef="#ctx0" brushRef="#br0" timeOffset="11380">7932 17797,'0'0,"0"0,0 0,0 0,0 0,0 0,0 0,0 0,-22 10,-12 10,-7 6,-4 6,-3-2,-2-1,-2-3,-4-4,0-2,-2 1,2 2,4 2,10 1,10 1,12-1,10-1,8-2,5-2,4 0,5-4,4-3,4 2,2-2,-1 1,2 0,1-4,4-3,2-1,2-4,5-1,4-4,6-4,4-5,7-4,2-5,2-1,-1 5,0 5,-3 9,-2 11,-4 10,-7 8,-6 5,-7 3,-5 1,-3-1,-5 0,-3-3,-6-2,-4-1,-2-2,-2-2,-4-2,-4-5,-2-3,-6-3,-6-2,-6 1,-4 4,-6 6,-4 6,-2 4,-2 4,1 2,2-2,4-5,2-3,0-3,2-4,5-6,8-6,0-10,4-6</inkml:trace>
        </inkml:traceGroup>
      </inkml:traceGroup>
    </inkml:traceGroup>
    <inkml:traceGroup>
      <inkml:annotationXML>
        <emma:emma xmlns:emma="http://www.w3.org/2003/04/emma" version="1.0">
          <emma:interpretation id="{1D80E086-050B-4F70-AF5C-8962CEA49A0A}" emma:medium="tactile" emma:mode="ink">
            <msink:context xmlns:msink="http://schemas.microsoft.com/ink/2010/main" type="paragraph" rotatedBoundingBox="3478,15791 8212,12903 9534,15070 4800,17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A3174F-616C-46D1-BC06-C74DA0A46AB9}" emma:medium="tactile" emma:mode="ink">
              <msink:context xmlns:msink="http://schemas.microsoft.com/ink/2010/main" type="line" rotatedBoundingBox="3478,15791 8212,12903 9534,15070 4800,17958"/>
            </emma:interpretation>
          </emma:emma>
        </inkml:annotationXML>
        <inkml:traceGroup>
          <inkml:annotationXML>
            <emma:emma xmlns:emma="http://www.w3.org/2003/04/emma" version="1.0">
              <emma:interpretation id="{0EB899FC-C4CD-42EC-8345-B7C46E667A08}" emma:medium="tactile" emma:mode="ink">
                <msink:context xmlns:msink="http://schemas.microsoft.com/ink/2010/main" type="inkWord" rotatedBoundingBox="3478,15791 8212,12903 9534,15070 4800,17958"/>
              </emma:interpretation>
              <emma:one-of disjunction-type="recognition" id="oneOf1">
                <emma:interpretation id="interp5" emma:lang="en-US" emma:confidence="1">
                  <emma:literal>Legit</emma:literal>
                </emma:interpretation>
                <emma:interpretation id="interp6" emma:lang="en-US" emma:confidence="0">
                  <emma:literal>Legist</emma:literal>
                </emma:interpretation>
                <emma:interpretation id="interp7" emma:lang="en-US" emma:confidence="0">
                  <emma:literal>legit</emma:literal>
                </emma:interpretation>
                <emma:interpretation id="interp8" emma:lang="en-US" emma:confidence="0">
                  <emma:literal>Logit</emma:literal>
                </emma:interpretation>
                <emma:interpretation id="interp9" emma:lang="en-US" emma:confidence="0">
                  <emma:literal>legist</emma:literal>
                </emma:interpretation>
              </emma:one-of>
            </emma:emma>
          </inkml:annotationXML>
          <inkml:trace contextRef="#ctx0" brushRef="#br0" timeOffset="13544">5421 22772,'0'0,"0"0,0 0,0 0,0 0,21-3,16-5,10-6,5-4,2-5,0-2,4-3,2-3,4-5,4-9,2-8,0-5,-3-2,-4-2,-4 1,-8 3,-12 8,-12 8,-10 10,-8 9,-7 9,-2 6,-24 3,-15 6,-10 0,-7 0,-3-1,-2 3,2 3,0 6,3 7,-2 8,2 12,0 12,5 10,9 4,11 1,9-5,10-5,8-5,6-4,5 0,7 2,8 5,9 5,10 1,8-1,9-6,6-10,6-10,4-13,6-14,-2-13,-2-12,-4-8,-6-7,-6-1,-9 0,-4 3,-11 6</inkml:trace>
          <inkml:trace contextRef="#ctx0" brushRef="#br0" timeOffset="12657">4035 22666,'3'10,"1"4,0-2,-1-1,7 26,5 17,9 10,5 6,6 2,6 2,3 2,0 1,1 0,1-9,1-8,2-6,5-1,4-2,5 0,0-5,-3-5,-6-7,-4-8,-5-8,-4-10,-2-10,0-10,3-10,6-4,9-10,8-8,4-13,4-8,1-4,-3-1,-10 6,-14 13,-12 13,-14 14,-9 8,-8 10</inkml:trace>
          <inkml:trace contextRef="#ctx0" brushRef="#br0" timeOffset="14616">6778 21610,'0'0,"0"0,0 0,0 0,0 0,0 0,0 0,0 0,0 0,0 0,0 0,0 0,-27 25,-15 20,-8 17,-1 15,6 10,10 5,13-4,17-5,18-10,16-10,18-7,18-9,11-11,6-10,2-11,-1-15,-2-21,-7-23,-12-22,-16-17,-17-12,-14-7,-16 0,-13 7,-10 10,-7 14,-5 14,-3 13,-1 14,3 12,5 12,8 6,8 6,7 4,4 0,4-1,29 21,19 15,12 13,9 6,7 8,8 4,9 0,3-2,-2-1,-2 2,-6 7,-12 8,-15 9,-18 4,-16-3,-17-5,-13-10,-12-13,-11-12,-8-15,-10-14,-11-9,-15-2,-11 3,-12 4,-4 7,5 4,10 2,15 0,15-5,17-8,15-8,11-8</inkml:trace>
          <inkml:trace contextRef="#ctx0" brushRef="#br0" timeOffset="15376">6619 20889,'0'0,"0"0,0 0,0 0,0 0,6 29,1 9</inkml:trace>
          <inkml:trace contextRef="#ctx0" brushRef="#br0" timeOffset="15145">7637 21130,'0'0,"0"0,0 0,0 0,0 0,-13 27,-4 14,0 6,15 3,15-2,12-3,7-4,6-2,6 0,4 6,4 5,2 4,-3 1,-4-1,-7-8,-7-12,-10-11,-11-33,-7-14</inkml:trace>
          <inkml:trace contextRef="#ctx0" brushRef="#br0" timeOffset="16059">8076 21088,'0'0,"0"0,0 0,0 0,0 0,0 0,0 0,0 0,0 0,0 0,0 0,27 0,20-7,13-16,11-18,7-18,8-18,6-16,-1-4,-6 2,-10 5,-13-1,-16 15,-17 20,-12 20,-10 16</inkml:trace>
          <inkml:trace contextRef="#ctx0" brushRef="#br0" timeOffset="16524">8064 20173,'0'0,"0"0,0 0,0 0,0 0,0 0,11 42,8 33,7 21,4 6,4 0,1-10,2-10,5-8,4-9,7-7,8-5,9-1,6 0,6 5,0 0,-4-1,-6-8,-4-20,-13-14,-16-10,-16-6,-10-2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2-10T16:51:55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94DFF0ED-0877-45FB-B599-E12E1E93DBA2}" emma:medium="tactile" emma:mode="ink">
          <msink:context xmlns:msink="http://schemas.microsoft.com/ink/2010/main" type="inkDrawing" rotatedBoundingBox="20667,14130 28657,14244 28621,16753 20631,16639" hotPoints="27382,16023 23313,16751 19432,15328 23501,14600" semanticType="enclosure" shapeName="Ellipse"/>
        </emma:interpretation>
      </emma:emma>
    </inkml:annotationXML>
    <inkml:trace contextRef="#ctx0" brushRef="#br0">30162 22728,'-18'0,"-8"0,2 0,4 0,6 0,6 0,3 0,4 0,0 0,2 0,0 0,-22 16,-7 6,-2-2,4-3,5-5,4-5,3-3,6-3,4 0,2-2,2 0,1 0,0 0,-23-11,-10-3,-4-1,2 2,3 1,4 1,2 4,2-1,-2 0,-2 1,-2 3,-4-1,-5 2,-2-2,-6-4,0-4,-2 0,-1 1,1 3,3 0,5 0,4 0,3-3,3-5,1-2,-1-4,-4 0,-6 1,-8 0,-8 3,-8 5,-2 2,-2 1,3-1,0-7,2-7,3-1,7 2,5 4,6 4,-1 5,-3 4,-6 2,-3-3,-3-2,0-1,-4-1,0 1,2 0,2 2,2 3,5 0,0-1,-2-2,0-2,-1-4,0-2,-4 2,-4 5,-4 7,-4 9,0 8,-2 6,0 3,-2 0,1-6,2-8,4-9,4-7,3-1,2 0,-2 3,-1 4,-1 4,-2 2,-2-1,-4-3,-3-3,1-4,4-1,6 1,8 4,2 2,2 7,-2 5,-6 4,-4 0,-8-1,-10-6,-3-5,0-8,6-4,9-1,9 1,9 3,6 5,5 2,0 3,1 0,-4-1,-4-2,-8-1,-6-1,-4 1,1-1,0-2,1-1,4-1,6 0,6 1,4 5,5 3,3 4,3 0,1 0,0 0,-2 0,-1 1,-3-2,-4-1,-4 2,-3 1,0 2,-3-2,1 0,0 0,0 0,1 1,6 0,4 1,5 3,3 2,1 5,1 2,2 0,0 1,-1 1,0 1,-3-2,-2-4,0-5,0-4,-2-4,0-1,-2 0,2 2,0 2,2 3,2 4,0 1,2 1,0-1,2-2,4-3,2-2,4-3,-1 0,0 3,-1 3,-1 2,0 2,-3 1,4 1,0 2,3-2,2 0,1-3,1-1,1 1,-1 2,3 3,-2 5,0 7,2 4,-2 5,-1 1,4 2,4-1,4-1,4-3,1 4,3 2,1 5,2 4,6 5,2 2,4 0,4-4,0-6,2-8,8-5,5-3,6-1,5 2,2-2,2-1,6-2,4 0,2-1,0-6,-3-5,-2-3,-2-3,2-1,2 5,4 3,4 2,5 4,9 4,3-1,0 2,-6-3,-8-5,-5-5,-2-5,8-2,9 0,5 1,5 1,0 0,-1 1,-3 0,-3-4,-4-3,1-1,1-2,9 0,6-2,7-2,0-1,-5-1,-4 0,-3 0,0-1,4-3,0 0,-1 0,0 2,-3 2,-5 1,-3 2,-1-1,2-1,-1 1,3-6,4-2,1-4,-1-4,-6-1,-5-1,-4-2,-1 4,2 5,0 3,1 2,-2 0,-1-1,-4-4,-5-4,-7-1,-3-3,-2 0,2-3,3-3,5-4,1-1,-1 1,-3 2,2 1,0-1,-3-3,-5-2,-7 3,-7-3,-4-2,-5-2,-1 3,-1 3,-1 2,2 1,4 2,6-1,2-3,3-2,-2 0,-1-2,-2 0,-4-1,-3 0,-5-2,-5-2,-3-4,-2-2,-2-4,-2-2,-2-1,-2 1,-5 3,-4 0,-5 2,-5 3,-4 3,-6 4,-4 1,-3-1,-4-1,-2 1,-2 6,1 8,2 7,5 5,-7 10,2 3,5 2,4-1,6-1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86D71-EACE-4B7C-A2CA-C45C3BE5365A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9CB3A-A3C8-4863-BFF1-2E217B4BF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8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7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75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5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64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2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48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9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73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38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1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99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59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57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73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91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67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64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51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62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42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5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857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31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8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06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9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1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53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5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2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CB3A-A3C8-4863-BFF1-2E217B4BF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2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32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95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1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6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9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9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0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9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70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0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F6BD2-C534-4D5F-83A7-F1FB260D5022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E99FF-723D-4BEA-B1F5-8DB2CA5C5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2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394" y="489857"/>
            <a:ext cx="11743509" cy="3017520"/>
          </a:xfrm>
          <a:ln w="101600">
            <a:noFill/>
          </a:ln>
          <a:effectLst/>
        </p:spPr>
        <p:txBody>
          <a:bodyPr>
            <a:normAutofit/>
            <a:scene3d>
              <a:camera prst="orthographicFront"/>
              <a:lightRig rig="threePt" dir="t"/>
            </a:scene3d>
            <a:sp3d prstMaterial="plastic"/>
          </a:bodyPr>
          <a:lstStyle/>
          <a:p>
            <a:r>
              <a:rPr lang="en-US" sz="8800" kern="0" spc="-200" dirty="0">
                <a:solidFill>
                  <a:schemeClr val="bg1"/>
                </a:solidFill>
                <a:effectLst>
                  <a:glow rad="215900">
                    <a:srgbClr val="FF4FFB">
                      <a:alpha val="40000"/>
                    </a:srgbClr>
                  </a:glow>
                </a:effectLst>
                <a:latin typeface="outrun future" panose="02000500000000000000" pitchFamily="2" charset="0"/>
              </a:rPr>
              <a:t>Next Generation </a:t>
            </a:r>
            <a:br>
              <a:rPr lang="en-US" sz="8800" kern="0" spc="-200" dirty="0">
                <a:solidFill>
                  <a:schemeClr val="bg1"/>
                </a:solidFill>
                <a:effectLst>
                  <a:glow rad="215900">
                    <a:srgbClr val="FF4FFB">
                      <a:alpha val="40000"/>
                    </a:srgbClr>
                  </a:glow>
                </a:effectLst>
                <a:latin typeface="outrun future" panose="02000500000000000000" pitchFamily="2" charset="0"/>
              </a:rPr>
            </a:br>
            <a:r>
              <a:rPr lang="en-US" sz="8800" kern="0" spc="-200" dirty="0">
                <a:solidFill>
                  <a:schemeClr val="bg1"/>
                </a:solidFill>
                <a:effectLst>
                  <a:glow rad="215900">
                    <a:srgbClr val="FF4FFB">
                      <a:alpha val="40000"/>
                    </a:srgbClr>
                  </a:glow>
                </a:effectLst>
                <a:latin typeface="outrun future" panose="02000500000000000000" pitchFamily="2" charset="0"/>
              </a:rPr>
              <a:t>Office Malware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770" y="3846286"/>
            <a:ext cx="3338286" cy="3431493"/>
          </a:xfrm>
          <a:prstGeom prst="rect">
            <a:avLst/>
          </a:prstGeom>
          <a:noFill/>
          <a:effectLst>
            <a:glow rad="292100">
              <a:schemeClr val="bg1"/>
            </a:glow>
          </a:effectLst>
          <a:scene3d>
            <a:camera prst="isometricTopUp">
              <a:rot lat="19196927" lon="19096212" rev="3180332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1908630" y="5181599"/>
            <a:ext cx="7126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glow rad="254000">
                    <a:schemeClr val="accent1">
                      <a:lumMod val="60000"/>
                      <a:lumOff val="40000"/>
                      <a:alpha val="66000"/>
                    </a:schemeClr>
                  </a:glow>
                </a:effectLst>
                <a:latin typeface="Venus Rising" panose="01000400000000000000" pitchFamily="2" charset="0"/>
              </a:rPr>
              <a:t>Greg Linares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glow rad="254000">
                    <a:schemeClr val="accent1">
                      <a:lumMod val="60000"/>
                      <a:lumOff val="40000"/>
                      <a:alpha val="66000"/>
                    </a:schemeClr>
                  </a:glow>
                </a:effectLst>
                <a:latin typeface="Venus Rising" panose="01000400000000000000" pitchFamily="2" charset="0"/>
              </a:rPr>
              <a:t>@</a:t>
            </a:r>
            <a:r>
              <a:rPr lang="en-US" sz="3200" dirty="0" err="1">
                <a:solidFill>
                  <a:schemeClr val="bg1"/>
                </a:solidFill>
                <a:effectLst>
                  <a:glow rad="254000">
                    <a:schemeClr val="accent1">
                      <a:lumMod val="60000"/>
                      <a:lumOff val="40000"/>
                      <a:alpha val="66000"/>
                    </a:schemeClr>
                  </a:glow>
                </a:effectLst>
                <a:latin typeface="Venus Rising" panose="01000400000000000000" pitchFamily="2" charset="0"/>
              </a:rPr>
              <a:t>Laughing_Mantis</a:t>
            </a:r>
            <a:endParaRPr lang="en-US" sz="3200" dirty="0">
              <a:solidFill>
                <a:schemeClr val="bg1"/>
              </a:solidFill>
              <a:effectLst>
                <a:glow rad="254000">
                  <a:schemeClr val="accent1">
                    <a:lumMod val="60000"/>
                    <a:lumOff val="40000"/>
                    <a:alpha val="66000"/>
                  </a:schemeClr>
                </a:glow>
              </a:effectLst>
              <a:latin typeface="Venus Rising" panose="01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LET ME HELP YOU WITH THIS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Native VBA actually has a ton of great capabilities for detecting Sandbox and analysis systems: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Office includes a ton of metadata to gather that can be abused: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INSTALLED PRINTER DETECTION – how many of your sandboxes have a printer installed? Yeah I didn’t think so.  Everyone at a company has a printer…</a:t>
            </a: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Custom dictionary Entries – how you ever added a word into Office’s dictionary that it thought was misspelled? Did you do this for your sandbox? Neither did anyone else…</a:t>
            </a: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And a few others</a:t>
            </a: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2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1" y="189469"/>
            <a:ext cx="5733534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A few others…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Execution Count of Macro*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Word Build Version Exact Build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All Installed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AddIns</a:t>
            </a: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All Installed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COMAddIns</a:t>
            </a: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Font Count and List of Fonts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Top 3 Font Names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CustomDictionary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Entries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Application Opened By User vs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COMControl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/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NoUI</a:t>
            </a: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Keyboard Type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Keyboard Layout / Language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User Editing Language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User UI Language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RecentFiles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Count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RecentFile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FileDates</a:t>
            </a: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Keyboard Layout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System.CountryRegion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and Country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73578" y="-226030"/>
            <a:ext cx="6549081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Current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FreeDiscSpace</a:t>
            </a: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Horizontal and Vertical Resolution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Word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LanguageDesignation</a:t>
            </a: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OS and OS Version (Win16, Win32, Win64, and Mac)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System.Country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&amp;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System.CountryCode</a:t>
            </a: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System.ProcessorType</a:t>
            </a: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Application.BuildFull</a:t>
            </a: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Connect - to detect shares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Application.Tasks.Items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- buggy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CurrentRSID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- random long assigned to the document before saves / changes - think of it as a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sessionID</a:t>
            </a: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Me.DocID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= random long assigned to the document (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doesnt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seem to change)*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ActiveDocument.Permission.Enabled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to detect Information Rights Management installation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SharedWorkspace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= detect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sharepoint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/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Sync.Status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as well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Web Browser Default Encoding Type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DefaultWebOptions.PizelsPerInch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Current DPI settings</a:t>
            </a:r>
          </a:p>
          <a:p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- 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DWO.ScreenSize</a:t>
            </a:r>
            <a:r>
              <a:rPr lang="en-US" sz="2000" dirty="0">
                <a:solidFill>
                  <a:schemeClr val="bg1"/>
                </a:solidFill>
                <a:latin typeface="Johnny Fever" panose="04010506000000020004" pitchFamily="82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Johnny Fever" panose="04010506000000020004" pitchFamily="82" charset="0"/>
              </a:rPr>
              <a:t>MSOScreenSize</a:t>
            </a:r>
            <a:endParaRPr lang="en-US" sz="20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2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Abusing OFFICE PERSISTENT STORAGE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 few new pieces of malware have been dabbling in using DOCUMENT SHAPE OBJECTS AND COMPONENTS AS TRIP WIREs or canaries.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MALICIOUS DOCUMENT HAS CANARY VALUE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OFFICE DOCUMENT DELIVERED TO TARGET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The canary value is checked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AFTER EXECUTION CANARY VALUE IS MODIFIED using VBA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SUBSEQUENT EXECUTING DOCUMENT RESULTS IN BENEIGN ACTIVITY 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GOLD STAR FOR EFFORT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 EMAIL proxy sandbox system will trigger your canary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Your source code is still there…*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Document storage can be abused for much better things..</a:t>
            </a:r>
          </a:p>
        </p:txBody>
      </p:sp>
    </p:spTree>
    <p:extLst>
      <p:ext uri="{BB962C8B-B14F-4D97-AF65-F5344CB8AC3E}">
        <p14:creationId xmlns:p14="http://schemas.microsoft.com/office/powerpoint/2010/main" val="70075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Office PERSISTENT STORAGE Methods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68811"/>
              </p:ext>
            </p:extLst>
          </p:nvPr>
        </p:nvGraphicFramePr>
        <p:xfrm>
          <a:off x="382137" y="1451353"/>
          <a:ext cx="11477767" cy="499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648">
                  <a:extLst>
                    <a:ext uri="{9D8B030D-6E8A-4147-A177-3AD203B41FA5}">
                      <a16:colId xmlns:a16="http://schemas.microsoft.com/office/drawing/2014/main" val="1742240746"/>
                    </a:ext>
                  </a:extLst>
                </a:gridCol>
                <a:gridCol w="1400458">
                  <a:extLst>
                    <a:ext uri="{9D8B030D-6E8A-4147-A177-3AD203B41FA5}">
                      <a16:colId xmlns:a16="http://schemas.microsoft.com/office/drawing/2014/main" val="2779761447"/>
                    </a:ext>
                  </a:extLst>
                </a:gridCol>
                <a:gridCol w="2853739">
                  <a:extLst>
                    <a:ext uri="{9D8B030D-6E8A-4147-A177-3AD203B41FA5}">
                      <a16:colId xmlns:a16="http://schemas.microsoft.com/office/drawing/2014/main" val="4219355913"/>
                    </a:ext>
                  </a:extLst>
                </a:gridCol>
                <a:gridCol w="2219892">
                  <a:extLst>
                    <a:ext uri="{9D8B030D-6E8A-4147-A177-3AD203B41FA5}">
                      <a16:colId xmlns:a16="http://schemas.microsoft.com/office/drawing/2014/main" val="2539191131"/>
                    </a:ext>
                  </a:extLst>
                </a:gridCol>
                <a:gridCol w="1813030">
                  <a:extLst>
                    <a:ext uri="{9D8B030D-6E8A-4147-A177-3AD203B41FA5}">
                      <a16:colId xmlns:a16="http://schemas.microsoft.com/office/drawing/2014/main" val="2772787585"/>
                    </a:ext>
                  </a:extLst>
                </a:gridCol>
              </a:tblGrid>
              <a:tr h="650402">
                <a:tc>
                  <a:txBody>
                    <a:bodyPr/>
                    <a:lstStyle/>
                    <a:p>
                      <a:r>
                        <a:rPr lang="en-US" dirty="0"/>
                        <a:t>Storage Method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Data Size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Format</a:t>
                      </a:r>
                      <a:r>
                        <a:rPr lang="en-US" baseline="0" dirty="0"/>
                        <a:t> in Document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Network Required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Rating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86123"/>
                  </a:ext>
                </a:extLst>
              </a:tr>
              <a:tr h="800184">
                <a:tc>
                  <a:txBody>
                    <a:bodyPr/>
                    <a:lstStyle/>
                    <a:p>
                      <a:r>
                        <a:rPr lang="en-US" dirty="0"/>
                        <a:t>Inline</a:t>
                      </a:r>
                      <a:r>
                        <a:rPr lang="en-US" baseline="0" dirty="0"/>
                        <a:t> Shapes Object</a:t>
                      </a:r>
                      <a:endParaRPr lang="en-US" dirty="0"/>
                    </a:p>
                  </a:txBody>
                  <a:tcPr>
                    <a:solidFill>
                      <a:srgbClr val="FFB9FD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 bytes + Object references</a:t>
                      </a:r>
                    </a:p>
                  </a:txBody>
                  <a:tcPr>
                    <a:solidFill>
                      <a:srgbClr val="FFB9FD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Stored as an Reference Object in the document</a:t>
                      </a:r>
                    </a:p>
                  </a:txBody>
                  <a:tcPr>
                    <a:solidFill>
                      <a:srgbClr val="FFB9FD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rgbClr val="FFB9FD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  <a:r>
                        <a:rPr lang="en-US" baseline="0" dirty="0"/>
                        <a:t> out of 5</a:t>
                      </a:r>
                      <a:endParaRPr lang="en-US" dirty="0"/>
                    </a:p>
                  </a:txBody>
                  <a:tcPr>
                    <a:solidFill>
                      <a:srgbClr val="FFB9FD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804683"/>
                  </a:ext>
                </a:extLst>
              </a:tr>
              <a:tr h="800184">
                <a:tc>
                  <a:txBody>
                    <a:bodyPr/>
                    <a:lstStyle/>
                    <a:p>
                      <a:r>
                        <a:rPr lang="en-US" dirty="0" err="1"/>
                        <a:t>CustomDocumentProperty</a:t>
                      </a:r>
                      <a:r>
                        <a:rPr lang="en-US" dirty="0"/>
                        <a:t>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Strings in Metadata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  <a:r>
                        <a:rPr lang="en-US" baseline="0" dirty="0"/>
                        <a:t> out of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331908"/>
                  </a:ext>
                </a:extLst>
              </a:tr>
              <a:tr h="800184">
                <a:tc>
                  <a:txBody>
                    <a:bodyPr/>
                    <a:lstStyle/>
                    <a:p>
                      <a:r>
                        <a:rPr lang="en-US" dirty="0"/>
                        <a:t>Stylesheet Object</a:t>
                      </a:r>
                    </a:p>
                  </a:txBody>
                  <a:tcPr>
                    <a:solidFill>
                      <a:srgbClr val="FFB9FD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 bytes x 2 per Object</a:t>
                      </a:r>
                    </a:p>
                  </a:txBody>
                  <a:tcPr>
                    <a:solidFill>
                      <a:srgbClr val="FFB9FD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Stored as a Reference Object in the document</a:t>
                      </a:r>
                    </a:p>
                  </a:txBody>
                  <a:tcPr>
                    <a:solidFill>
                      <a:srgbClr val="FFB9FD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rgbClr val="FFB9FD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 out of 5</a:t>
                      </a:r>
                    </a:p>
                  </a:txBody>
                  <a:tcPr>
                    <a:solidFill>
                      <a:srgbClr val="FFB9FD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84970"/>
                  </a:ext>
                </a:extLst>
              </a:tr>
              <a:tr h="800184">
                <a:tc>
                  <a:txBody>
                    <a:bodyPr/>
                    <a:lstStyle/>
                    <a:p>
                      <a:r>
                        <a:rPr lang="en-US" dirty="0"/>
                        <a:t>Database Access Object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  <a:r>
                        <a:rPr lang="en-US" baseline="0" dirty="0"/>
                        <a:t> on your DB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 to a ODBC object – not stored</a:t>
                      </a:r>
                      <a:r>
                        <a:rPr lang="en-US" baseline="0" dirty="0"/>
                        <a:t> in the document itself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 out of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47990"/>
                  </a:ext>
                </a:extLst>
              </a:tr>
              <a:tr h="800184">
                <a:tc>
                  <a:txBody>
                    <a:bodyPr/>
                    <a:lstStyle/>
                    <a:p>
                      <a:r>
                        <a:rPr lang="en-US" b="1" dirty="0" err="1"/>
                        <a:t>Document.Variables</a:t>
                      </a:r>
                      <a:r>
                        <a:rPr lang="en-US" b="1" dirty="0"/>
                        <a:t> Object</a:t>
                      </a:r>
                    </a:p>
                  </a:txBody>
                  <a:tcPr>
                    <a:solidFill>
                      <a:srgbClr val="FFB9FD">
                        <a:alpha val="6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65,535 bytes</a:t>
                      </a:r>
                    </a:p>
                  </a:txBody>
                  <a:tcPr>
                    <a:solidFill>
                      <a:srgbClr val="FFB9FD">
                        <a:alpha val="6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Encrypted in an non-OLE accessible area of the document</a:t>
                      </a:r>
                    </a:p>
                  </a:txBody>
                  <a:tcPr>
                    <a:solidFill>
                      <a:srgbClr val="FFB9FD">
                        <a:alpha val="6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</a:t>
                      </a:r>
                    </a:p>
                  </a:txBody>
                  <a:tcPr>
                    <a:solidFill>
                      <a:srgbClr val="FFB9FD">
                        <a:alpha val="6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4.777745432432 out of 5</a:t>
                      </a:r>
                    </a:p>
                  </a:txBody>
                  <a:tcPr>
                    <a:solidFill>
                      <a:srgbClr val="FFB9FD">
                        <a:alpha val="6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71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205754" y="5461766"/>
              <a:ext cx="0" cy="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/>
            <p:spPr/>
          </p:pic>
        </mc:Fallback>
      </mc:AlternateContent>
    </p:spTree>
    <p:extLst>
      <p:ext uri="{BB962C8B-B14F-4D97-AF65-F5344CB8AC3E}">
        <p14:creationId xmlns:p14="http://schemas.microsoft.com/office/powerpoint/2010/main" val="219982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oh did you need network call backs?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Native VBA has quite </a:t>
            </a:r>
            <a:r>
              <a:rPr lang="en-US" sz="2600" b="1" dirty="0">
                <a:solidFill>
                  <a:schemeClr val="bg1"/>
                </a:solidFill>
                <a:latin typeface="Johnny Fever" panose="04010506000000020004" pitchFamily="82" charset="0"/>
              </a:rPr>
              <a:t>a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few neat network features that you should use: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46" y="2019870"/>
            <a:ext cx="11573301" cy="46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7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9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Office Heuristics Detection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Since macros abuse actual features in office, AV is pretty much your only protection… and this is how they work: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Do you do shady things with strings?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Do you write to sensitive areas of registry or file system?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Do you launch external processes or scripts?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Do you have “exploit.exe” in your code?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Are you executing command shells and downloading binaries?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If so, then </a:t>
            </a:r>
            <a:r>
              <a:rPr lang="en-US" sz="2600" strike="sngStrike" dirty="0">
                <a:solidFill>
                  <a:schemeClr val="bg1"/>
                </a:solidFill>
                <a:latin typeface="Johnny Fever" panose="04010506000000020004" pitchFamily="82" charset="0"/>
              </a:rPr>
              <a:t>All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</a:t>
            </a:r>
            <a:r>
              <a:rPr lang="en-US" sz="2600" strike="sngStrike" dirty="0">
                <a:solidFill>
                  <a:schemeClr val="bg1"/>
                </a:solidFill>
                <a:latin typeface="Johnny Fever" panose="04010506000000020004" pitchFamily="82" charset="0"/>
              </a:rPr>
              <a:t>Most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some heuristics will catch you.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Unless you have a time machine to the 90’s…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75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A TIME MACHINE YOU SAY…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Office macros have been supported in Office since Word 95. 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Microsoft is literally a hoarder when it comes to legacy support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Current version of VBA Office Macros is VB7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SO WHAT HAPPENS WHEN AN OFFICE DOCUMENT WITH MACROS FORMATED IN OFFICE 6.0 or Office 95 is opened in Office 2016…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62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49" y="395784"/>
            <a:ext cx="11629001" cy="60050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3117939" y="4501795"/>
              <a:ext cx="8779680" cy="1086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6059" y="4489915"/>
                <a:ext cx="8803439" cy="11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531699" y="3970075"/>
              <a:ext cx="2606760" cy="21697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9821" y="3958197"/>
                <a:ext cx="2630517" cy="21934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430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WE HAVE A FU*KING TIME MACHINE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Office 2016 will convert all legacy macros using an embedded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wordBASIC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Engine –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Application.Wordbasic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property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IT WORKS BOTH WAYS 2016 -&gt; 1994 and 1994 -&gt; 2016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This property will support approx. 95% of legacy code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Code it doesn’t recognize are silently failed and code execution continues regardless…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Alright so it supports all the cool things and its basically just a command that pretty much everyone knows about right…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5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Johnny Fever" panose="04010506000000020004" pitchFamily="82" charset="0"/>
              </a:rPr>
              <a:t>About Me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You probably seen me doing Patch Tuesday Reverse Engineering on Twitter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Johnny Fever" panose="04010506000000020004" pitchFamily="82" charset="0"/>
              </a:rPr>
              <a:t>InfoSec History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Started my Career at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eEye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Digital Security in 2006</a:t>
            </a: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 worked at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CyberPoint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International for 5 years</a:t>
            </a: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 currently work at Vectra Networks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Johnny Fever" panose="04010506000000020004" pitchFamily="82" charset="0"/>
              </a:rPr>
              <a:t>Before InfoSec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 Was Very Active in the VX Scene (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Greetz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to #Virus on Undernet]</a:t>
            </a: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 was in both NUKE &amp; SLAM and contributed to lots of E-Zines</a:t>
            </a: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 Wrote lots of Polymorphic Engines &amp; Office Malware </a:t>
            </a: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32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668" y="148525"/>
            <a:ext cx="11821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So I made this 5 line backdoor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It literally does net.exe user /add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Laughing_mantis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p@ssw0rd</a:t>
            </a: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And I Uploaded it to virus total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70" y="2375469"/>
            <a:ext cx="11814629" cy="39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And got this…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457" y="1251298"/>
            <a:ext cx="7184572" cy="51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15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Adam Nailed it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398" y="1251298"/>
            <a:ext cx="9220200" cy="536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91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58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Next-Gen Macro malware goals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DFIR and analysis are the largest threats to macro malware as their source code is exposed 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An analyst will always have access to source code and it is just a matter of time before they reverse engineer your sample.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Polymorphic macro code was often used in the 90’s and early 2000’s in order to combat analysis and detection methods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Looking back in 1999 reveals some interesting details 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165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892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Bringing back 1999 malware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The high point of macros was in late 90s and early 2000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Macros could modify their own code 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VBA component access allowed polymorphic code – shut down in office 2003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63" y="3671442"/>
            <a:ext cx="5725205" cy="2707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243" y="3391364"/>
            <a:ext cx="5902327" cy="3267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7434394" y="5112566"/>
              <a:ext cx="2879280" cy="8946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2514" y="5100686"/>
                <a:ext cx="2903040" cy="9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6679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VBA Polymorphism in 2016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We could abuse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eset’s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super awesome and totally well written and secure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vba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-dynamic-hook tool – since it requires VBA Programmatic access 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We could use API and send keystrokes to the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ui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and just enable it ourselves - ghetto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We could social engineer target to just enabled it – seems legit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Or we could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necromance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it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821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Johnny Fever" panose="04010506000000020004" pitchFamily="82" charset="0"/>
              </a:rPr>
              <a:t>Necromancing</a:t>
            </a:r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 Polymorphism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Sadly True polymorphism without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VBCOmponent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programmatic access is not currently possible (working on it) - _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HiddenModule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gets close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However By combining all of the methods I discussed today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Enhanced Metadata anti analysis 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Abusing Document storage methods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Alternative networking calls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Abusing the 1994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wordbasic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engine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We can come up with a next-gen macro malware delivery platform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97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Making macros great again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Prototype malware does the following: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Psuedo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code looks like RPC Code:</a:t>
            </a: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0x09 0x01 0x41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0x41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0x41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0x41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… 0x00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Command #9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Parameter 1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Value “AAAAAAAA”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78" y="2270632"/>
            <a:ext cx="11583639" cy="106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58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Transcoding husk functions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Hush functions have no forensics evidence in themselves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36" y="2263322"/>
            <a:ext cx="10553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9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Why Microsoft Office Malware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It is the 2</a:t>
            </a:r>
            <a:r>
              <a:rPr lang="en-US" sz="2600" baseline="30000" dirty="0">
                <a:solidFill>
                  <a:schemeClr val="bg1"/>
                </a:solidFill>
                <a:latin typeface="Johnny Fever" panose="04010506000000020004" pitchFamily="82" charset="0"/>
              </a:rPr>
              <a:t>nd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common method of malware delivery to organizations &amp; It is the most common method for Targeted Ransomware Delivery as of Q4 2016.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The first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PoC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macro virus was written 22 years ago by Joel McNamara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As of 2016, Macro Malware have the fastest Development and turn around over any other malware type - Both windows and mac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AV is the only defense &amp; Detection is ALREADY Terrible &amp; The AUTHORS AREN’T EVEN DOING IT RIGHT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It will only get worse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65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1012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C2c + Transcoding husk functions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 wanted to improve the functionality to make a full blown c2c support piece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Macro is opened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It grabs all the metadata fingerprint info and sends to c2c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C2c if online accepts data and determines if the environment is the intended targeted environment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C2c then pushes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document.variables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pseudo code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Macros will then transcode the values and execute the results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Macros will then delete the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document.variables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– leaving no evidence other than the husk functions to do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dfir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/ analysis on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6" y="2314174"/>
            <a:ext cx="10908724" cy="10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7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So </a:t>
            </a:r>
            <a:r>
              <a:rPr lang="en-US" sz="5400" dirty="0" err="1">
                <a:solidFill>
                  <a:schemeClr val="bg1"/>
                </a:solidFill>
                <a:latin typeface="Johnny Fever" panose="04010506000000020004" pitchFamily="82" charset="0"/>
              </a:rPr>
              <a:t>whats</a:t>
            </a:r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 the pseudo code do?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It will launch a background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msword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process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msword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will then open a copy of your original macro file but its executed in ‘Puppet mode’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The hidden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msword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process will then accept real time c2c commands using the native network commands as XML DTD files (which office does normally)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The attacker can then run full abilities through your husk functions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MSWord.exe effectively becomes a sweet full blown remote agent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Seems legit right?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18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And Uploaded it to </a:t>
            </a:r>
            <a:r>
              <a:rPr lang="en-US" sz="5400" dirty="0" err="1">
                <a:solidFill>
                  <a:schemeClr val="bg1"/>
                </a:solidFill>
                <a:latin typeface="Johnny Fever" panose="04010506000000020004" pitchFamily="82" charset="0"/>
              </a:rPr>
              <a:t>VirusTotal</a:t>
            </a:r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…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87" y="1509486"/>
            <a:ext cx="9419770" cy="503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56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And that’s just the beginning…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again this was all done 100% native VBA code – no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wsh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/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js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/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wmi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/com/win32api/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powershell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etc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…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Other work for the part 2 of this talk:  </a:t>
            </a:r>
          </a:p>
          <a:p>
            <a:pPr marL="914400" lvl="1" indent="-457200">
              <a:buFontTx/>
              <a:buChar char="-"/>
            </a:pP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Sharepoint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aware / spreading</a:t>
            </a:r>
          </a:p>
          <a:p>
            <a:pPr marL="914400" lvl="1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SQL aware – integration</a:t>
            </a:r>
          </a:p>
          <a:p>
            <a:pPr marL="914400" lvl="1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Migrating to Outlook.exe process -&gt; full blown agent</a:t>
            </a:r>
          </a:p>
          <a:p>
            <a:pPr marL="914400" lvl="1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914400" lvl="1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Thanks everyone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Greetz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to @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sirus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, @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Decalage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, MS Office team, and @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Vessonsecurity</a:t>
            </a: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05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How they work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Office macro malware require social engineering in order to open In most cases – as office has protections against Macro Execution</a:t>
            </a: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99" y="2713237"/>
            <a:ext cx="5288189" cy="31920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244" y="2713237"/>
            <a:ext cx="5902327" cy="32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Office Malware Kill Chain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71" y="3062514"/>
            <a:ext cx="11018453" cy="10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NEXT GEN MALWARE FEATURES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Will Have More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MORE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ADVANCED ANTI-SANDBOX Methods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BYPASSING HEURISTIC Detections More Effectively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Utitlize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new features to become more efficient in compromise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Avoid reverse engineering /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dfir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THINKING OUTSIDE OF THE TRADITIONAL OFFICE BOX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However before any of these happen we first have to talk about current Office malware authors:</a:t>
            </a: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383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12749" b="83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3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Office Anti-Sandbox Methods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2016 Over 4000 malware Samples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What do??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3102 - Detect analysis apps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218 - Execution canaries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411 - Simple Metadata collection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802 - No detection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35 - </a:t>
            </a: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Mulitple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methods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After detection – code bails out</a:t>
            </a: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In every scenario.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pPr marL="285750" indent="-28575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  <a14:imgEffect>
                      <a14:brightnessContrast contras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5192" y="1401715"/>
            <a:ext cx="6146808" cy="5097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71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52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850" y="189469"/>
            <a:ext cx="118212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Johnny Fever" panose="04010506000000020004" pitchFamily="82" charset="0"/>
              </a:rPr>
              <a:t>Authors: You ARE DOING THIS WRONG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The minute you execute External Scripts Or RESOURCES, you LITERALLY SHOT A GIANT RED FLAG that SAYS “I AM MALWARE”</a:t>
            </a:r>
          </a:p>
          <a:p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IF DETECTED, YOUR CODE IS STILL THERE regardless*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A few of you did some actual good work – A+ for effort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Johnny Fever" panose="04010506000000020004" pitchFamily="82" charset="0"/>
              </a:rPr>
              <a:t>Current Path &amp; Document name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Johnny Fever" panose="04010506000000020004" pitchFamily="82" charset="0"/>
              </a:rPr>
              <a:t>Language Detection</a:t>
            </a:r>
          </a:p>
          <a:p>
            <a:pPr marL="457200" indent="-457200">
              <a:buFontTx/>
              <a:buChar char="-"/>
            </a:pPr>
            <a:r>
              <a:rPr lang="en-US" sz="2600" dirty="0" err="1">
                <a:solidFill>
                  <a:schemeClr val="bg1"/>
                </a:solidFill>
                <a:latin typeface="Johnny Fever" panose="04010506000000020004" pitchFamily="82" charset="0"/>
              </a:rPr>
              <a:t>RecentFile</a:t>
            </a:r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 Count</a:t>
            </a:r>
          </a:p>
          <a:p>
            <a:pPr marL="45720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Johnny Fever" panose="04010506000000020004" pitchFamily="82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Johnny Fever" panose="04010506000000020004" pitchFamily="82" charset="0"/>
              </a:rPr>
              <a:t>YOUR METHODS ARE TERRIBLE – EVERY AV, SANDBOX, AND ANALYST KNOWs WHAT YOU ARE DOING</a:t>
            </a:r>
          </a:p>
        </p:txBody>
      </p:sp>
    </p:spTree>
    <p:extLst>
      <p:ext uri="{BB962C8B-B14F-4D97-AF65-F5344CB8AC3E}">
        <p14:creationId xmlns:p14="http://schemas.microsoft.com/office/powerpoint/2010/main" val="3238644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11758</TotalTime>
  <Words>1690</Words>
  <Application>Microsoft Office PowerPoint</Application>
  <PresentationFormat>Widescreen</PresentationFormat>
  <Paragraphs>369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Johnny Fever</vt:lpstr>
      <vt:lpstr>outrun future</vt:lpstr>
      <vt:lpstr>Venus Rising</vt:lpstr>
      <vt:lpstr>Office Theme</vt:lpstr>
      <vt:lpstr>Next Generation  Office Malware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Office Malware</dc:title>
  <dc:creator>LaughingMantis</dc:creator>
  <cp:lastModifiedBy>LaughingMantis</cp:lastModifiedBy>
  <cp:revision>68</cp:revision>
  <dcterms:created xsi:type="dcterms:W3CDTF">2016-12-01T20:25:15Z</dcterms:created>
  <dcterms:modified xsi:type="dcterms:W3CDTF">2016-12-11T17:44:35Z</dcterms:modified>
</cp:coreProperties>
</file>